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  <p:sldMasterId id="2147483652" r:id="rId3"/>
    <p:sldMasterId id="2147483654" r:id="rId4"/>
  </p:sldMasterIdLst>
  <p:notesMasterIdLst>
    <p:notesMasterId r:id="rId12"/>
  </p:notesMasterIdLst>
  <p:handoutMasterIdLst>
    <p:handoutMasterId r:id="rId13"/>
  </p:handoutMasterIdLst>
  <p:sldIdLst>
    <p:sldId id="257" r:id="rId5"/>
    <p:sldId id="419" r:id="rId6"/>
    <p:sldId id="420" r:id="rId7"/>
    <p:sldId id="422" r:id="rId8"/>
    <p:sldId id="423" r:id="rId9"/>
    <p:sldId id="424" r:id="rId10"/>
    <p:sldId id="260" r:id="rId11"/>
  </p:sldIdLst>
  <p:sldSz cx="9144000" cy="6858000" type="screen4x3"/>
  <p:notesSz cx="6669088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1" autoAdjust="0"/>
  </p:normalViewPr>
  <p:slideViewPr>
    <p:cSldViewPr snapToObjects="1" showGuides="1">
      <p:cViewPr>
        <p:scale>
          <a:sx n="82" d="100"/>
          <a:sy n="82" d="100"/>
        </p:scale>
        <p:origin x="-48" y="834"/>
      </p:cViewPr>
      <p:guideLst>
        <p:guide orient="horz" pos="2160"/>
        <p:guide pos="2784"/>
      </p:guideLst>
    </p:cSldViewPr>
  </p:slideViewPr>
  <p:outlineViewPr>
    <p:cViewPr>
      <p:scale>
        <a:sx n="33" d="100"/>
        <a:sy n="33" d="100"/>
      </p:scale>
      <p:origin x="0" y="2503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631" cy="496254"/>
          </a:xfrm>
          <a:prstGeom prst="rect">
            <a:avLst/>
          </a:prstGeom>
        </p:spPr>
        <p:txBody>
          <a:bodyPr vert="horz" lIns="89895" tIns="44947" rIns="89895" bIns="44947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918" y="0"/>
            <a:ext cx="2889631" cy="496254"/>
          </a:xfrm>
          <a:prstGeom prst="rect">
            <a:avLst/>
          </a:prstGeom>
        </p:spPr>
        <p:txBody>
          <a:bodyPr vert="horz" lIns="89895" tIns="44947" rIns="89895" bIns="44947" rtlCol="0"/>
          <a:lstStyle>
            <a:lvl1pPr algn="r">
              <a:defRPr sz="1200"/>
            </a:lvl1pPr>
          </a:lstStyle>
          <a:p>
            <a:fld id="{DC076930-EFE2-47B4-B3FE-0BC9D46755EF}" type="datetimeFigureOut">
              <a:rPr lang="nl-BE" smtClean="0"/>
              <a:pPr/>
              <a:t>19/12/2012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809"/>
            <a:ext cx="2889631" cy="496253"/>
          </a:xfrm>
          <a:prstGeom prst="rect">
            <a:avLst/>
          </a:prstGeom>
        </p:spPr>
        <p:txBody>
          <a:bodyPr vert="horz" lIns="89895" tIns="44947" rIns="89895" bIns="44947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918" y="9428809"/>
            <a:ext cx="2889631" cy="496253"/>
          </a:xfrm>
          <a:prstGeom prst="rect">
            <a:avLst/>
          </a:prstGeom>
        </p:spPr>
        <p:txBody>
          <a:bodyPr vert="horz" lIns="89895" tIns="44947" rIns="89895" bIns="44947" rtlCol="0" anchor="b"/>
          <a:lstStyle>
            <a:lvl1pPr algn="r">
              <a:defRPr sz="1200"/>
            </a:lvl1pPr>
          </a:lstStyle>
          <a:p>
            <a:fld id="{1708200F-B0C1-4856-8D29-AE128DCD2EE1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3250632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631" cy="496254"/>
          </a:xfrm>
          <a:prstGeom prst="rect">
            <a:avLst/>
          </a:prstGeom>
        </p:spPr>
        <p:txBody>
          <a:bodyPr vert="horz" lIns="89895" tIns="44947" rIns="89895" bIns="44947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918" y="0"/>
            <a:ext cx="2889631" cy="496254"/>
          </a:xfrm>
          <a:prstGeom prst="rect">
            <a:avLst/>
          </a:prstGeom>
        </p:spPr>
        <p:txBody>
          <a:bodyPr vert="horz" lIns="89895" tIns="44947" rIns="89895" bIns="44947" rtlCol="0"/>
          <a:lstStyle>
            <a:lvl1pPr algn="r">
              <a:defRPr sz="1200"/>
            </a:lvl1pPr>
          </a:lstStyle>
          <a:p>
            <a:fld id="{4D5FEC62-D5E9-4B97-9FF0-799DD0CFEBFD}" type="datetimeFigureOut">
              <a:rPr lang="nl-BE" smtClean="0"/>
              <a:pPr/>
              <a:t>19/12/2012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895" tIns="44947" rIns="89895" bIns="44947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602" y="4715193"/>
            <a:ext cx="5335886" cy="4466277"/>
          </a:xfrm>
          <a:prstGeom prst="rect">
            <a:avLst/>
          </a:prstGeom>
        </p:spPr>
        <p:txBody>
          <a:bodyPr vert="horz" lIns="89895" tIns="44947" rIns="89895" bIns="4494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809"/>
            <a:ext cx="2889631" cy="496253"/>
          </a:xfrm>
          <a:prstGeom prst="rect">
            <a:avLst/>
          </a:prstGeom>
        </p:spPr>
        <p:txBody>
          <a:bodyPr vert="horz" lIns="89895" tIns="44947" rIns="89895" bIns="44947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918" y="9428809"/>
            <a:ext cx="2889631" cy="496253"/>
          </a:xfrm>
          <a:prstGeom prst="rect">
            <a:avLst/>
          </a:prstGeom>
        </p:spPr>
        <p:txBody>
          <a:bodyPr vert="horz" lIns="89895" tIns="44947" rIns="89895" bIns="44947" rtlCol="0" anchor="b"/>
          <a:lstStyle>
            <a:lvl1pPr algn="r">
              <a:defRPr sz="1200"/>
            </a:lvl1pPr>
          </a:lstStyle>
          <a:p>
            <a:fld id="{6C38BE92-226F-4551-AE9B-C6B966A7BCF5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3024005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8BE92-226F-4551-AE9B-C6B966A7BCF5}" type="slidenum">
              <a:rPr lang="nl-BE" smtClean="0"/>
              <a:pPr/>
              <a:t>1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="" val="3568835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8BE92-226F-4551-AE9B-C6B966A7BCF5}" type="slidenum">
              <a:rPr lang="nl-BE" smtClean="0"/>
              <a:pPr/>
              <a:t>7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="" val="848448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572000" y="2130425"/>
            <a:ext cx="3733800" cy="3432175"/>
          </a:xfrm>
        </p:spPr>
        <p:txBody>
          <a:bodyPr/>
          <a:lstStyle>
            <a:lvl1pPr>
              <a:defRPr>
                <a:ln w="1587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>
            <a:r>
              <a:rPr lang="nl-BE" dirty="0" smtClean="0"/>
              <a:t>Cliquez et modifiez le titre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B58A-CD17-4026-A931-21D49924D2FB}" type="datetime1">
              <a:rPr lang="fr-FR" smtClean="0"/>
              <a:pPr/>
              <a:t>19/12/2012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A5EE-F283-E24D-B427-346B7CD08CA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2894C-A5E5-45C2-91D4-220B1F3D8535}" type="datetime1">
              <a:rPr lang="fr-FR" smtClean="0"/>
              <a:pPr/>
              <a:t>19/12/2012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24B5-F102-C444-9A0A-C5DF70D80FA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" y="1143000"/>
            <a:ext cx="8839200" cy="6858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>
            <a:r>
              <a:rPr lang="nl-BE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4451350"/>
          </a:xfrm>
        </p:spPr>
        <p:txBody>
          <a:bodyPr/>
          <a:lstStyle>
            <a:lvl1pPr>
              <a:buSzPct val="95000"/>
              <a:buFont typeface="Wingdings" charset="2"/>
              <a:buChar char="§"/>
              <a:defRPr sz="2800" baseline="0">
                <a:latin typeface="Arial Unicode MS"/>
              </a:defRPr>
            </a:lvl1pPr>
            <a:lvl2pPr>
              <a:spcBef>
                <a:spcPts val="300"/>
              </a:spcBef>
              <a:buSzPct val="90000"/>
              <a:buFont typeface="Arial"/>
              <a:buChar char="•"/>
              <a:defRPr sz="2400" baseline="0">
                <a:latin typeface="Arial Unicode MS"/>
              </a:defRPr>
            </a:lvl2pPr>
            <a:lvl3pPr marL="741600">
              <a:spcBef>
                <a:spcPts val="300"/>
              </a:spcBef>
              <a:defRPr/>
            </a:lvl3pPr>
          </a:lstStyle>
          <a:p>
            <a:pPr lvl="0"/>
            <a:r>
              <a:rPr lang="nl-BE" dirty="0" smtClean="0"/>
              <a:t>Cliquez pour modifier les styles du texte du masque</a:t>
            </a:r>
          </a:p>
          <a:p>
            <a:pPr lvl="1"/>
            <a:r>
              <a:rPr lang="nl-BE" dirty="0" smtClean="0"/>
              <a:t>Deuxième niveau</a:t>
            </a:r>
          </a:p>
          <a:p>
            <a:pPr lvl="2"/>
            <a:r>
              <a:rPr lang="nl-BE" dirty="0" smtClean="0"/>
              <a:t>Troisième niveau</a:t>
            </a:r>
          </a:p>
          <a:p>
            <a:pPr lvl="3"/>
            <a:r>
              <a:rPr lang="nl-BE" dirty="0" smtClean="0"/>
              <a:t>Quatrième niveau</a:t>
            </a:r>
          </a:p>
          <a:p>
            <a:pPr lvl="4"/>
            <a:r>
              <a:rPr lang="nl-BE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C9A6-BD31-42F0-8D07-D55B49D2B297}" type="datetime1">
              <a:rPr lang="fr-FR" smtClean="0"/>
              <a:pPr/>
              <a:t>19/12/2012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C53BA-D6CA-304A-9300-CA7D3439FAA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4C0217-1EAA-4A00-BDEA-BBF0048130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034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419600" y="2693987"/>
            <a:ext cx="4038600" cy="2487613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FC138-30CE-40E6-AFAA-DAAE73DDB367}" type="datetime1">
              <a:rPr lang="fr-FR" smtClean="0"/>
              <a:pPr/>
              <a:t>19/12/2012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5E372-7F5D-3147-996D-E39FAB3AC84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Cliquez</a:t>
            </a:r>
            <a:r>
              <a:rPr kumimoji="0" lang="nl-B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et </a:t>
            </a:r>
            <a:r>
              <a:rPr kumimoji="0" lang="nl-BE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modifiez</a:t>
            </a:r>
            <a:r>
              <a:rPr kumimoji="0" lang="nl-B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le </a:t>
            </a:r>
            <a:r>
              <a:rPr kumimoji="0" lang="nl-BE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titre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Espace réservé du texte 2"/>
          <p:cNvSpPr txBox="1">
            <a:spLocks/>
          </p:cNvSpPr>
          <p:nvPr userDrawn="1"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B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Cliquez</a:t>
            </a:r>
            <a:r>
              <a:rPr kumimoji="0" lang="nl-B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pour </a:t>
            </a:r>
            <a:r>
              <a:rPr kumimoji="0" lang="nl-B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modifier</a:t>
            </a:r>
            <a:r>
              <a:rPr kumimoji="0" lang="nl-B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les </a:t>
            </a:r>
            <a:r>
              <a:rPr kumimoji="0" lang="nl-B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styles</a:t>
            </a:r>
            <a:r>
              <a:rPr kumimoji="0" lang="nl-B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du </a:t>
            </a:r>
            <a:r>
              <a:rPr kumimoji="0" lang="nl-B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texte</a:t>
            </a:r>
            <a:r>
              <a:rPr kumimoji="0" lang="nl-B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du </a:t>
            </a:r>
            <a:r>
              <a:rPr kumimoji="0" lang="nl-B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masque</a:t>
            </a:r>
            <a:endParaRPr kumimoji="0" lang="nl-B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nl-BE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Deuxième</a:t>
            </a:r>
            <a:r>
              <a:rPr kumimoji="0" lang="nl-B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niveau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B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Troisième</a:t>
            </a:r>
            <a:r>
              <a:rPr kumimoji="0" lang="nl-B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niveau</a:t>
            </a:r>
          </a:p>
          <a:p>
            <a:pPr marL="1600200" marR="0" lvl="3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nl-B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Quatrième</a:t>
            </a:r>
            <a:r>
              <a:rPr kumimoji="0" lang="nl-B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niveau</a:t>
            </a:r>
          </a:p>
          <a:p>
            <a:pPr marL="2057400" marR="0" lvl="4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/>
            </a:pPr>
            <a:r>
              <a:rPr kumimoji="0" lang="nl-B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Cinquième</a:t>
            </a:r>
            <a:r>
              <a:rPr kumimoji="0" lang="nl-B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niveau</a:t>
            </a: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e la date 3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31908D-3EE4-8C48-BCA8-542E39363384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19/12/2012</a:t>
            </a:fld>
            <a:endParaRPr kumimoji="0" lang="fr-FR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Espace réservé du numéro de diapositive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819C19-0398-7E42-B683-8F1BD0F7EE1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r-FR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Arrondir un rectangle avec un coin du même côté 10"/>
          <p:cNvSpPr/>
          <p:nvPr userDrawn="1"/>
        </p:nvSpPr>
        <p:spPr>
          <a:xfrm flipV="1">
            <a:off x="152400" y="1600200"/>
            <a:ext cx="8839200" cy="5105400"/>
          </a:xfrm>
          <a:prstGeom prst="round2SameRect">
            <a:avLst>
              <a:gd name="adj1" fmla="val 3338"/>
              <a:gd name="adj2" fmla="val 0"/>
            </a:avLst>
          </a:prstGeom>
          <a:solidFill>
            <a:srgbClr val="0F33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Espace réservé du titre 1"/>
          <p:cNvSpPr txBox="1">
            <a:spLocks/>
          </p:cNvSpPr>
          <p:nvPr userDrawn="1"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Cliquez</a:t>
            </a:r>
            <a:r>
              <a:rPr kumimoji="0" lang="nl-B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et </a:t>
            </a:r>
            <a:r>
              <a:rPr kumimoji="0" lang="nl-BE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modifiez</a:t>
            </a:r>
            <a:r>
              <a:rPr kumimoji="0" lang="nl-B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le </a:t>
            </a:r>
            <a:r>
              <a:rPr kumimoji="0" lang="nl-BE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titre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Arrondir un rectangle avec un coin du même côté 12"/>
          <p:cNvSpPr/>
          <p:nvPr userDrawn="1"/>
        </p:nvSpPr>
        <p:spPr>
          <a:xfrm>
            <a:off x="152400" y="152400"/>
            <a:ext cx="8839200" cy="1371600"/>
          </a:xfrm>
          <a:prstGeom prst="round2SameRect">
            <a:avLst/>
          </a:prstGeom>
          <a:solidFill>
            <a:srgbClr val="2C7BB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14" name="ZoneTexte 13"/>
          <p:cNvSpPr txBox="1"/>
          <p:nvPr userDrawn="1"/>
        </p:nvSpPr>
        <p:spPr>
          <a:xfrm>
            <a:off x="1524000" y="304800"/>
            <a:ext cx="5105400" cy="815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fr-FR" sz="2000" b="1" dirty="0" err="1">
                <a:solidFill>
                  <a:schemeClr val="bg1"/>
                </a:solidFill>
                <a:latin typeface="Arial Unicode MS"/>
                <a:cs typeface="Arial Unicode MS"/>
              </a:rPr>
              <a:t>Instituut</a:t>
            </a:r>
            <a:r>
              <a:rPr lang="fr-FR" sz="2000" b="1" dirty="0">
                <a:solidFill>
                  <a:schemeClr val="bg1"/>
                </a:solidFill>
                <a:latin typeface="Arial Unicode MS"/>
                <a:cs typeface="Arial Unicode MS"/>
              </a:rPr>
              <a:t> van de </a:t>
            </a:r>
            <a:r>
              <a:rPr lang="fr-FR" sz="2000" b="1" dirty="0" err="1">
                <a:solidFill>
                  <a:schemeClr val="bg1"/>
                </a:solidFill>
                <a:latin typeface="Arial Unicode MS"/>
                <a:cs typeface="Arial Unicode MS"/>
              </a:rPr>
              <a:t>Bedrijfsrevisoren</a:t>
            </a:r>
            <a:endParaRPr lang="fr-FR" sz="2000" b="1" dirty="0">
              <a:solidFill>
                <a:schemeClr val="bg1"/>
              </a:solidFill>
              <a:latin typeface="Arial Unicode MS"/>
              <a:cs typeface="Arial Unicode MS"/>
            </a:endParaRPr>
          </a:p>
          <a:p>
            <a:pPr>
              <a:spcAft>
                <a:spcPts val="600"/>
              </a:spcAft>
              <a:defRPr/>
            </a:pPr>
            <a:r>
              <a:rPr lang="fr-FR" sz="2000" b="1" dirty="0">
                <a:solidFill>
                  <a:schemeClr val="bg1"/>
                </a:solidFill>
                <a:latin typeface="Arial Unicode MS"/>
                <a:cs typeface="Arial Unicode MS"/>
              </a:rPr>
              <a:t>Institut des Réviseurs d’Entreprises</a:t>
            </a:r>
          </a:p>
        </p:txBody>
      </p:sp>
      <p:pic>
        <p:nvPicPr>
          <p:cNvPr id="15" name="Image 14" descr="logo_IRE_trait.png"/>
          <p:cNvPicPr>
            <a:picLocks noChangeAspect="1"/>
          </p:cNvPicPr>
          <p:nvPr userDrawn="1"/>
        </p:nvPicPr>
        <p:blipFill>
          <a:blip r:embed="rId3"/>
          <a:srcRect r="71358"/>
          <a:stretch>
            <a:fillRect/>
          </a:stretch>
        </p:blipFill>
        <p:spPr bwMode="auto">
          <a:xfrm>
            <a:off x="457200" y="228600"/>
            <a:ext cx="990600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ZoneTexte 15"/>
          <p:cNvSpPr txBox="1"/>
          <p:nvPr userDrawn="1"/>
        </p:nvSpPr>
        <p:spPr>
          <a:xfrm>
            <a:off x="7620000" y="1143000"/>
            <a:ext cx="14478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400" dirty="0" err="1">
                <a:solidFill>
                  <a:schemeClr val="bg1"/>
                </a:solidFill>
                <a:latin typeface="Arial Unicode MS"/>
                <a:cs typeface="Arial Unicode MS"/>
              </a:rPr>
              <a:t>www.ibr-ire.be</a:t>
            </a:r>
            <a:endParaRPr lang="fr-FR" sz="1400" dirty="0">
              <a:solidFill>
                <a:schemeClr val="bg1"/>
              </a:solidFill>
              <a:latin typeface="Arial Unicode MS"/>
              <a:cs typeface="Arial Unicode MS"/>
            </a:endParaRPr>
          </a:p>
        </p:txBody>
      </p:sp>
      <p:sp>
        <p:nvSpPr>
          <p:cNvPr id="17" name="Rectangle à coins arrondis 16"/>
          <p:cNvSpPr/>
          <p:nvPr userDrawn="1"/>
        </p:nvSpPr>
        <p:spPr>
          <a:xfrm>
            <a:off x="914400" y="2743200"/>
            <a:ext cx="2419350" cy="2362200"/>
          </a:xfrm>
          <a:prstGeom prst="roundRect">
            <a:avLst>
              <a:gd name="adj" fmla="val 5556"/>
            </a:avLst>
          </a:prstGeom>
          <a:blipFill rotWithShape="1">
            <a:blip r:embed="rId4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8" name="Image 17" descr="logo_IRE_transpa.png"/>
          <p:cNvPicPr>
            <a:picLocks noChangeAspect="1"/>
          </p:cNvPicPr>
          <p:nvPr userDrawn="1"/>
        </p:nvPicPr>
        <p:blipFill>
          <a:blip r:embed="rId5">
            <a:alphaModFix amt="35000"/>
          </a:blip>
          <a:srcRect r="71358"/>
          <a:stretch>
            <a:fillRect/>
          </a:stretch>
        </p:blipFill>
        <p:spPr bwMode="auto">
          <a:xfrm>
            <a:off x="4876800" y="2286000"/>
            <a:ext cx="3276600" cy="390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Image 18" descr="etoile_jaune.png"/>
          <p:cNvPicPr>
            <a:picLocks noChangeAspect="1"/>
          </p:cNvPicPr>
          <p:nvPr userDrawn="1"/>
        </p:nvPicPr>
        <p:blipFill>
          <a:blip r:embed="rId6"/>
          <a:srcRect t="44737" r="28451"/>
          <a:stretch>
            <a:fillRect/>
          </a:stretch>
        </p:blipFill>
        <p:spPr>
          <a:xfrm>
            <a:off x="4876800" y="152400"/>
            <a:ext cx="4114800" cy="160020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B6895-3226-4092-ACA6-03E872DAA89E}" type="datetime1">
              <a:rPr lang="fr-FR" smtClean="0"/>
              <a:pPr/>
              <a:t>19/12/2012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9A5EE-F283-E24D-B427-346B7CD08CAB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u même côté 6"/>
          <p:cNvSpPr/>
          <p:nvPr userDrawn="1"/>
        </p:nvSpPr>
        <p:spPr>
          <a:xfrm>
            <a:off x="152400" y="152400"/>
            <a:ext cx="8839200" cy="914400"/>
          </a:xfrm>
          <a:prstGeom prst="round2SameRect">
            <a:avLst/>
          </a:prstGeom>
          <a:solidFill>
            <a:srgbClr val="2C7BB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pic>
        <p:nvPicPr>
          <p:cNvPr id="8" name="Image 3" descr="etoile.png"/>
          <p:cNvPicPr>
            <a:picLocks noChangeAspect="1"/>
          </p:cNvPicPr>
          <p:nvPr userDrawn="1"/>
        </p:nvPicPr>
        <p:blipFill>
          <a:blip r:embed="rId3"/>
          <a:srcRect t="33333"/>
          <a:stretch>
            <a:fillRect/>
          </a:stretch>
        </p:blipFill>
        <p:spPr bwMode="auto">
          <a:xfrm>
            <a:off x="5105400" y="76200"/>
            <a:ext cx="4329113" cy="1219200"/>
          </a:xfrm>
          <a:prstGeom prst="rect">
            <a:avLst/>
          </a:prstGeom>
          <a:ln>
            <a:noFill/>
          </a:ln>
          <a:effectLst/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/>
        </p:spPr>
      </p:pic>
      <p:sp>
        <p:nvSpPr>
          <p:cNvPr id="9" name="ZoneTexte 8"/>
          <p:cNvSpPr txBox="1"/>
          <p:nvPr userDrawn="1"/>
        </p:nvSpPr>
        <p:spPr>
          <a:xfrm>
            <a:off x="1981200" y="304800"/>
            <a:ext cx="3276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400" dirty="0" err="1">
                <a:solidFill>
                  <a:schemeClr val="bg1"/>
                </a:solidFill>
                <a:latin typeface="Arial Unicode MS"/>
                <a:cs typeface="Arial Unicode MS"/>
              </a:rPr>
              <a:t>Instituut</a:t>
            </a:r>
            <a:r>
              <a:rPr lang="fr-FR" sz="1400" dirty="0">
                <a:solidFill>
                  <a:schemeClr val="bg1"/>
                </a:solidFill>
                <a:latin typeface="Arial Unicode MS"/>
                <a:cs typeface="Arial Unicode MS"/>
              </a:rPr>
              <a:t> van de </a:t>
            </a:r>
            <a:r>
              <a:rPr lang="fr-FR" sz="1400" dirty="0" err="1">
                <a:solidFill>
                  <a:schemeClr val="bg1"/>
                </a:solidFill>
                <a:latin typeface="Arial Unicode MS"/>
                <a:cs typeface="Arial Unicode MS"/>
              </a:rPr>
              <a:t>Bedrijfsrevisoren</a:t>
            </a:r>
            <a:endParaRPr lang="fr-FR" sz="1400" dirty="0">
              <a:solidFill>
                <a:schemeClr val="bg1"/>
              </a:solidFill>
              <a:latin typeface="Arial Unicode MS"/>
              <a:cs typeface="Arial Unicode MS"/>
            </a:endParaRPr>
          </a:p>
          <a:p>
            <a:pPr>
              <a:defRPr/>
            </a:pPr>
            <a:r>
              <a:rPr lang="fr-FR" sz="1400" dirty="0">
                <a:solidFill>
                  <a:schemeClr val="bg1"/>
                </a:solidFill>
                <a:latin typeface="Arial Unicode MS"/>
                <a:cs typeface="Arial Unicode MS"/>
              </a:rPr>
              <a:t>Institut des Réviseurs d’Entreprises</a:t>
            </a:r>
          </a:p>
        </p:txBody>
      </p:sp>
      <p:pic>
        <p:nvPicPr>
          <p:cNvPr id="10" name="Image 5" descr="logo_IRE_trait.png"/>
          <p:cNvPicPr>
            <a:picLocks noChangeAspect="1"/>
          </p:cNvPicPr>
          <p:nvPr userDrawn="1"/>
        </p:nvPicPr>
        <p:blipFill>
          <a:blip r:embed="rId4"/>
          <a:srcRect r="71358"/>
          <a:stretch>
            <a:fillRect/>
          </a:stretch>
        </p:blipFill>
        <p:spPr bwMode="auto">
          <a:xfrm>
            <a:off x="1295400" y="228600"/>
            <a:ext cx="60960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Arrondir un rectangle à un seul coin 10"/>
          <p:cNvSpPr/>
          <p:nvPr userDrawn="1"/>
        </p:nvSpPr>
        <p:spPr>
          <a:xfrm flipH="1">
            <a:off x="152400" y="152400"/>
            <a:ext cx="914400" cy="914400"/>
          </a:xfrm>
          <a:prstGeom prst="round1Rect">
            <a:avLst/>
          </a:prstGeom>
          <a:blipFill rotWithShape="0">
            <a:blip r:embed="rId5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Rectangle 11"/>
          <p:cNvSpPr/>
          <p:nvPr userDrawn="1"/>
        </p:nvSpPr>
        <p:spPr>
          <a:xfrm>
            <a:off x="152400" y="1143000"/>
            <a:ext cx="8839200" cy="685800"/>
          </a:xfrm>
          <a:prstGeom prst="rect">
            <a:avLst/>
          </a:prstGeom>
          <a:solidFill>
            <a:srgbClr val="0F33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" name="Arrondir un rectangle avec un coin du même côté 12"/>
          <p:cNvSpPr/>
          <p:nvPr userDrawn="1"/>
        </p:nvSpPr>
        <p:spPr>
          <a:xfrm flipV="1">
            <a:off x="152400" y="1905000"/>
            <a:ext cx="8839200" cy="4800600"/>
          </a:xfrm>
          <a:prstGeom prst="round2SameRect">
            <a:avLst>
              <a:gd name="adj1" fmla="val 3338"/>
              <a:gd name="adj2" fmla="val 0"/>
            </a:avLst>
          </a:prstGeom>
          <a:solidFill>
            <a:srgbClr val="E0EAF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" name="ZoneTexte 13"/>
          <p:cNvSpPr txBox="1"/>
          <p:nvPr userDrawn="1"/>
        </p:nvSpPr>
        <p:spPr>
          <a:xfrm>
            <a:off x="7620000" y="685800"/>
            <a:ext cx="14478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400" dirty="0" err="1">
                <a:solidFill>
                  <a:schemeClr val="bg1"/>
                </a:solidFill>
                <a:latin typeface="Arial Unicode MS"/>
                <a:cs typeface="Arial Unicode MS"/>
              </a:rPr>
              <a:t>www.ibr-ire.be</a:t>
            </a:r>
            <a:endParaRPr lang="fr-FR" sz="1400" dirty="0">
              <a:solidFill>
                <a:schemeClr val="bg1"/>
              </a:solidFill>
              <a:latin typeface="Arial Unicode MS"/>
              <a:cs typeface="Arial Unicode MS"/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2400" y="1143000"/>
            <a:ext cx="8839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2400" y="1905000"/>
            <a:ext cx="8839200" cy="422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dirty="0" smtClean="0"/>
              <a:t>Cliquez pour modifier les styles du texte du masque</a:t>
            </a:r>
          </a:p>
          <a:p>
            <a:pPr lvl="1"/>
            <a:r>
              <a:rPr lang="nl-BE" dirty="0" smtClean="0"/>
              <a:t>Deuxième niveau</a:t>
            </a:r>
          </a:p>
          <a:p>
            <a:pPr lvl="2"/>
            <a:r>
              <a:rPr lang="nl-BE" dirty="0" smtClean="0"/>
              <a:t>Troisième niveau</a:t>
            </a:r>
          </a:p>
          <a:p>
            <a:pPr lvl="3"/>
            <a:r>
              <a:rPr lang="nl-BE" dirty="0" smtClean="0"/>
              <a:t>Quatrième niveau</a:t>
            </a:r>
          </a:p>
          <a:p>
            <a:pPr lvl="4"/>
            <a:r>
              <a:rPr lang="nl-BE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7D681-9D56-40CC-834C-3378AF262C2E}" type="datetime1">
              <a:rPr lang="fr-FR" smtClean="0"/>
              <a:pPr/>
              <a:t>19/12/2012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124B5-F102-C444-9A0A-C5DF70D80FA6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ln>
            <a:solidFill>
              <a:srgbClr val="FFFF00"/>
            </a:solidFill>
          </a:ln>
          <a:solidFill>
            <a:srgbClr val="FFFF00"/>
          </a:solidFill>
          <a:latin typeface="Arial Unicode MS"/>
          <a:ea typeface="+mj-ea"/>
          <a:cs typeface="Arial Unicode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95000"/>
        <a:buFont typeface="Wingdings" charset="2"/>
        <a:buChar char="§"/>
        <a:defRPr sz="2800" b="0" i="0" kern="1200">
          <a:solidFill>
            <a:schemeClr val="tx1"/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300"/>
        </a:spcBef>
        <a:buSzPct val="90000"/>
        <a:buFont typeface="Arial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741600" indent="-228600" algn="l" defTabSz="457200" rtl="0" eaLnBrk="1" latinLnBrk="0" hangingPunct="1">
        <a:spcBef>
          <a:spcPts val="300"/>
        </a:spcBef>
        <a:buFont typeface="Lucida Grande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3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55FCD1-6AD2-C64C-96BA-2FC089AADF7C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19/12/2012</a:t>
            </a:fld>
            <a:endParaRPr kumimoji="0" lang="fr-FR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u numéro de diapositive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1E9C13-C550-D244-839E-AF045EA0D388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r-FR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Arrondir un rectangle avec un coin du même côté 8"/>
          <p:cNvSpPr/>
          <p:nvPr userDrawn="1"/>
        </p:nvSpPr>
        <p:spPr>
          <a:xfrm>
            <a:off x="152400" y="152400"/>
            <a:ext cx="8839200" cy="914400"/>
          </a:xfrm>
          <a:prstGeom prst="round2SameRect">
            <a:avLst/>
          </a:prstGeom>
          <a:solidFill>
            <a:srgbClr val="2C7BB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10" name="ZoneTexte 9"/>
          <p:cNvSpPr txBox="1"/>
          <p:nvPr userDrawn="1"/>
        </p:nvSpPr>
        <p:spPr>
          <a:xfrm>
            <a:off x="1981200" y="304800"/>
            <a:ext cx="3276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400" dirty="0" err="1">
                <a:solidFill>
                  <a:schemeClr val="bg1"/>
                </a:solidFill>
                <a:latin typeface="Arial Unicode MS"/>
                <a:cs typeface="Arial Unicode MS"/>
              </a:rPr>
              <a:t>Instituut</a:t>
            </a:r>
            <a:r>
              <a:rPr lang="fr-FR" sz="1400" dirty="0">
                <a:solidFill>
                  <a:schemeClr val="bg1"/>
                </a:solidFill>
                <a:latin typeface="Arial Unicode MS"/>
                <a:cs typeface="Arial Unicode MS"/>
              </a:rPr>
              <a:t> van de </a:t>
            </a:r>
            <a:r>
              <a:rPr lang="fr-FR" sz="1400" dirty="0" err="1">
                <a:solidFill>
                  <a:schemeClr val="bg1"/>
                </a:solidFill>
                <a:latin typeface="Arial Unicode MS"/>
                <a:cs typeface="Arial Unicode MS"/>
              </a:rPr>
              <a:t>Bedrijfsrevisoren</a:t>
            </a:r>
            <a:endParaRPr lang="fr-FR" sz="1400" dirty="0">
              <a:solidFill>
                <a:schemeClr val="bg1"/>
              </a:solidFill>
              <a:latin typeface="Arial Unicode MS"/>
              <a:cs typeface="Arial Unicode MS"/>
            </a:endParaRPr>
          </a:p>
          <a:p>
            <a:pPr>
              <a:defRPr/>
            </a:pPr>
            <a:r>
              <a:rPr lang="fr-FR" sz="1400" dirty="0">
                <a:solidFill>
                  <a:schemeClr val="bg1"/>
                </a:solidFill>
                <a:latin typeface="Arial Unicode MS"/>
                <a:cs typeface="Arial Unicode MS"/>
              </a:rPr>
              <a:t>Institut des Réviseurs d’Entreprises</a:t>
            </a:r>
          </a:p>
        </p:txBody>
      </p:sp>
      <p:pic>
        <p:nvPicPr>
          <p:cNvPr id="11" name="Image 5" descr="logo_IRE_trait.png"/>
          <p:cNvPicPr>
            <a:picLocks noChangeAspect="1"/>
          </p:cNvPicPr>
          <p:nvPr userDrawn="1"/>
        </p:nvPicPr>
        <p:blipFill>
          <a:blip r:embed="rId4"/>
          <a:srcRect r="71358"/>
          <a:stretch>
            <a:fillRect/>
          </a:stretch>
        </p:blipFill>
        <p:spPr bwMode="auto">
          <a:xfrm>
            <a:off x="1295400" y="228600"/>
            <a:ext cx="60960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Arrondir un rectangle à un seul coin 11"/>
          <p:cNvSpPr/>
          <p:nvPr userDrawn="1"/>
        </p:nvSpPr>
        <p:spPr>
          <a:xfrm flipH="1">
            <a:off x="152400" y="152400"/>
            <a:ext cx="914400" cy="914400"/>
          </a:xfrm>
          <a:prstGeom prst="round1Rect">
            <a:avLst/>
          </a:prstGeom>
          <a:blipFill rotWithShape="0">
            <a:blip r:embed="rId5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" name="Rectangle 12"/>
          <p:cNvSpPr/>
          <p:nvPr userDrawn="1"/>
        </p:nvSpPr>
        <p:spPr>
          <a:xfrm>
            <a:off x="152400" y="1143000"/>
            <a:ext cx="8839200" cy="685800"/>
          </a:xfrm>
          <a:prstGeom prst="rect">
            <a:avLst/>
          </a:prstGeom>
          <a:solidFill>
            <a:srgbClr val="0F33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" name="Arrondir un rectangle avec un coin du même côté 13"/>
          <p:cNvSpPr/>
          <p:nvPr userDrawn="1"/>
        </p:nvSpPr>
        <p:spPr>
          <a:xfrm flipV="1">
            <a:off x="152400" y="1905000"/>
            <a:ext cx="8839200" cy="4800600"/>
          </a:xfrm>
          <a:prstGeom prst="round2SameRect">
            <a:avLst>
              <a:gd name="adj1" fmla="val 3338"/>
              <a:gd name="adj2" fmla="val 0"/>
            </a:avLst>
          </a:prstGeom>
          <a:solidFill>
            <a:srgbClr val="E0EAF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5" name="ZoneTexte 14"/>
          <p:cNvSpPr txBox="1"/>
          <p:nvPr userDrawn="1"/>
        </p:nvSpPr>
        <p:spPr>
          <a:xfrm>
            <a:off x="7620000" y="685800"/>
            <a:ext cx="14478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400" dirty="0" err="1">
                <a:solidFill>
                  <a:schemeClr val="bg1"/>
                </a:solidFill>
                <a:latin typeface="Arial Unicode MS"/>
                <a:cs typeface="Arial Unicode MS"/>
              </a:rPr>
              <a:t>www.ibr-ire.be</a:t>
            </a:r>
            <a:endParaRPr lang="fr-FR" sz="1400" dirty="0">
              <a:solidFill>
                <a:schemeClr val="bg1"/>
              </a:solidFill>
              <a:latin typeface="Arial Unicode MS"/>
              <a:cs typeface="Arial Unicode MS"/>
            </a:endParaRPr>
          </a:p>
        </p:txBody>
      </p:sp>
      <p:pic>
        <p:nvPicPr>
          <p:cNvPr id="16" name="Image 15" descr="etoile_jaune.png"/>
          <p:cNvPicPr>
            <a:picLocks noChangeAspect="1"/>
          </p:cNvPicPr>
          <p:nvPr userDrawn="1"/>
        </p:nvPicPr>
        <p:blipFill>
          <a:blip r:embed="rId6"/>
          <a:srcRect t="44737" r="28451" b="14737"/>
          <a:stretch>
            <a:fillRect/>
          </a:stretch>
        </p:blipFill>
        <p:spPr>
          <a:xfrm>
            <a:off x="5334000" y="152400"/>
            <a:ext cx="2743200" cy="83820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dirty="0" smtClean="0"/>
              <a:t>Cliquez pour modifier les styles du texte du masque</a:t>
            </a:r>
          </a:p>
          <a:p>
            <a:pPr lvl="1"/>
            <a:r>
              <a:rPr lang="nl-BE" dirty="0" smtClean="0"/>
              <a:t>Deuxième niveau</a:t>
            </a:r>
          </a:p>
          <a:p>
            <a:pPr lvl="2"/>
            <a:r>
              <a:rPr lang="nl-BE" dirty="0" smtClean="0"/>
              <a:t>Troisième niveau</a:t>
            </a:r>
          </a:p>
          <a:p>
            <a:pPr lvl="3"/>
            <a:r>
              <a:rPr lang="nl-BE" dirty="0" smtClean="0"/>
              <a:t>Quatrième niveau</a:t>
            </a:r>
          </a:p>
          <a:p>
            <a:pPr lvl="4"/>
            <a:r>
              <a:rPr lang="nl-BE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554FA-14D4-4917-BD7C-C498723CD947}" type="datetime1">
              <a:rPr lang="fr-FR" smtClean="0"/>
              <a:pPr/>
              <a:t>19/12/2012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C53BA-D6CA-304A-9300-CA7D3439FAA4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6" r:id="rId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ln>
            <a:noFill/>
          </a:ln>
          <a:solidFill>
            <a:schemeClr val="bg1"/>
          </a:solidFill>
          <a:latin typeface="Arial Unicode MS"/>
          <a:ea typeface="+mj-ea"/>
          <a:cs typeface="Arial Unicode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95000"/>
        <a:buFont typeface="Wingdings" charset="2"/>
        <a:buChar char="§"/>
        <a:defRPr sz="2800" kern="1200" baseline="0">
          <a:solidFill>
            <a:schemeClr val="tx1"/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300"/>
        </a:spcBef>
        <a:buSzPct val="90000"/>
        <a:buFont typeface="Arial"/>
        <a:buChar char="•"/>
        <a:defRPr sz="2400" kern="1200" baseline="0">
          <a:solidFill>
            <a:schemeClr val="tx1"/>
          </a:solidFill>
          <a:latin typeface="Arial Unicode MS"/>
          <a:ea typeface="+mn-ea"/>
          <a:cs typeface="+mn-cs"/>
        </a:defRPr>
      </a:lvl2pPr>
      <a:lvl3pPr marL="741600" indent="-228600" algn="l" defTabSz="457200" rtl="0" eaLnBrk="1" latinLnBrk="0" hangingPunct="1">
        <a:spcBef>
          <a:spcPts val="300"/>
        </a:spcBef>
        <a:buFont typeface="Lucida Grande"/>
        <a:buChar char="–"/>
        <a:defRPr sz="2400" kern="1200" baseline="0">
          <a:solidFill>
            <a:schemeClr val="tx1"/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u même côté 6"/>
          <p:cNvSpPr/>
          <p:nvPr userDrawn="1"/>
        </p:nvSpPr>
        <p:spPr>
          <a:xfrm flipV="1">
            <a:off x="152400" y="1600200"/>
            <a:ext cx="8839200" cy="5105400"/>
          </a:xfrm>
          <a:prstGeom prst="round2SameRect">
            <a:avLst>
              <a:gd name="adj1" fmla="val 3338"/>
              <a:gd name="adj2" fmla="val 0"/>
            </a:avLst>
          </a:prstGeom>
          <a:solidFill>
            <a:srgbClr val="0F33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Espace réservé du titre 1"/>
          <p:cNvSpPr txBox="1">
            <a:spLocks/>
          </p:cNvSpPr>
          <p:nvPr userDrawn="1"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Cliquez</a:t>
            </a:r>
            <a:r>
              <a:rPr kumimoji="0" lang="nl-B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et </a:t>
            </a:r>
            <a:r>
              <a:rPr kumimoji="0" lang="nl-BE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modifiez</a:t>
            </a:r>
            <a:r>
              <a:rPr kumimoji="0" lang="nl-B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le </a:t>
            </a:r>
            <a:r>
              <a:rPr kumimoji="0" lang="nl-BE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titre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Arrondir un rectangle avec un coin du même côté 8"/>
          <p:cNvSpPr/>
          <p:nvPr userDrawn="1"/>
        </p:nvSpPr>
        <p:spPr>
          <a:xfrm>
            <a:off x="152400" y="152400"/>
            <a:ext cx="8839200" cy="1371600"/>
          </a:xfrm>
          <a:prstGeom prst="round2SameRect">
            <a:avLst/>
          </a:prstGeom>
          <a:solidFill>
            <a:srgbClr val="2C7BB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11" name="ZoneTexte 10"/>
          <p:cNvSpPr txBox="1"/>
          <p:nvPr userDrawn="1"/>
        </p:nvSpPr>
        <p:spPr>
          <a:xfrm>
            <a:off x="1524000" y="304800"/>
            <a:ext cx="5105400" cy="815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fr-FR" sz="2000" b="1" dirty="0" err="1">
                <a:solidFill>
                  <a:schemeClr val="bg1"/>
                </a:solidFill>
                <a:latin typeface="Arial Unicode MS"/>
                <a:cs typeface="Arial Unicode MS"/>
              </a:rPr>
              <a:t>Instituut</a:t>
            </a:r>
            <a:r>
              <a:rPr lang="fr-FR" sz="2000" b="1" dirty="0">
                <a:solidFill>
                  <a:schemeClr val="bg1"/>
                </a:solidFill>
                <a:latin typeface="Arial Unicode MS"/>
                <a:cs typeface="Arial Unicode MS"/>
              </a:rPr>
              <a:t> van de </a:t>
            </a:r>
            <a:r>
              <a:rPr lang="fr-FR" sz="2000" b="1" dirty="0" err="1">
                <a:solidFill>
                  <a:schemeClr val="bg1"/>
                </a:solidFill>
                <a:latin typeface="Arial Unicode MS"/>
                <a:cs typeface="Arial Unicode MS"/>
              </a:rPr>
              <a:t>Bedrijfsrevisoren</a:t>
            </a:r>
            <a:endParaRPr lang="fr-FR" sz="2000" b="1" dirty="0">
              <a:solidFill>
                <a:schemeClr val="bg1"/>
              </a:solidFill>
              <a:latin typeface="Arial Unicode MS"/>
              <a:cs typeface="Arial Unicode MS"/>
            </a:endParaRPr>
          </a:p>
          <a:p>
            <a:pPr>
              <a:spcAft>
                <a:spcPts val="600"/>
              </a:spcAft>
              <a:defRPr/>
            </a:pPr>
            <a:r>
              <a:rPr lang="fr-FR" sz="2000" b="1" dirty="0">
                <a:solidFill>
                  <a:schemeClr val="bg1"/>
                </a:solidFill>
                <a:latin typeface="Arial Unicode MS"/>
                <a:cs typeface="Arial Unicode MS"/>
              </a:rPr>
              <a:t>Institut des Réviseurs d’Entreprises</a:t>
            </a:r>
          </a:p>
        </p:txBody>
      </p:sp>
      <p:pic>
        <p:nvPicPr>
          <p:cNvPr id="12" name="Image 10" descr="logo_IRE_trait.png"/>
          <p:cNvPicPr>
            <a:picLocks noChangeAspect="1"/>
          </p:cNvPicPr>
          <p:nvPr userDrawn="1"/>
        </p:nvPicPr>
        <p:blipFill>
          <a:blip r:embed="rId3"/>
          <a:srcRect r="71358"/>
          <a:stretch>
            <a:fillRect/>
          </a:stretch>
        </p:blipFill>
        <p:spPr bwMode="auto">
          <a:xfrm>
            <a:off x="457200" y="228600"/>
            <a:ext cx="990600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ZoneTexte 12"/>
          <p:cNvSpPr txBox="1"/>
          <p:nvPr userDrawn="1"/>
        </p:nvSpPr>
        <p:spPr>
          <a:xfrm>
            <a:off x="7620000" y="1143000"/>
            <a:ext cx="14478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400" dirty="0" err="1">
                <a:solidFill>
                  <a:schemeClr val="bg1"/>
                </a:solidFill>
                <a:latin typeface="Arial Unicode MS"/>
                <a:cs typeface="Arial Unicode MS"/>
              </a:rPr>
              <a:t>www.ibr-ire.be</a:t>
            </a:r>
            <a:endParaRPr lang="fr-FR" sz="1400" dirty="0">
              <a:solidFill>
                <a:schemeClr val="bg1"/>
              </a:solidFill>
              <a:latin typeface="Arial Unicode MS"/>
              <a:cs typeface="Arial Unicode MS"/>
            </a:endParaRPr>
          </a:p>
        </p:txBody>
      </p:sp>
      <p:sp>
        <p:nvSpPr>
          <p:cNvPr id="14" name="Rectangle à coins arrondis 13"/>
          <p:cNvSpPr/>
          <p:nvPr userDrawn="1"/>
        </p:nvSpPr>
        <p:spPr>
          <a:xfrm>
            <a:off x="914400" y="2743200"/>
            <a:ext cx="2419350" cy="2362200"/>
          </a:xfrm>
          <a:prstGeom prst="roundRect">
            <a:avLst>
              <a:gd name="adj" fmla="val 5556"/>
            </a:avLst>
          </a:prstGeom>
          <a:blipFill rotWithShape="1">
            <a:blip r:embed="rId4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dirty="0" smtClean="0"/>
              <a:t>Cliquez et modifiez le titre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04FD9-C6DF-43FA-A168-141D7F5F213B}" type="datetime1">
              <a:rPr lang="fr-FR" smtClean="0"/>
              <a:pPr/>
              <a:t>19/12/2012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5E372-7F5D-3147-996D-E39FAB3AC84C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17" name="Image 16" descr="etoile_jaune.png"/>
          <p:cNvPicPr>
            <a:picLocks noChangeAspect="1"/>
          </p:cNvPicPr>
          <p:nvPr userDrawn="1"/>
        </p:nvPicPr>
        <p:blipFill>
          <a:blip r:embed="rId5"/>
          <a:srcRect t="44737" r="28451"/>
          <a:stretch>
            <a:fillRect/>
          </a:stretch>
        </p:blipFill>
        <p:spPr>
          <a:xfrm>
            <a:off x="4876800" y="152400"/>
            <a:ext cx="4114800" cy="1600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ln>
            <a:noFill/>
          </a:ln>
          <a:solidFill>
            <a:schemeClr val="bg1"/>
          </a:solidFill>
          <a:latin typeface="Arial Unicode MS"/>
          <a:ea typeface="+mj-ea"/>
          <a:cs typeface="Arial Unicode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r-ire.b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779912" y="2130425"/>
            <a:ext cx="4906888" cy="3432175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en-US" sz="2400" i="1" dirty="0" smtClean="0">
                <a:solidFill>
                  <a:srgbClr val="FFCC00"/>
                </a:solidFill>
              </a:rPr>
              <a:t>IFRS Roundtable</a:t>
            </a:r>
            <a:br>
              <a:rPr lang="en-US" sz="2400" i="1" dirty="0" smtClean="0">
                <a:solidFill>
                  <a:srgbClr val="FFCC00"/>
                </a:solidFill>
              </a:rPr>
            </a:br>
            <a:r>
              <a:rPr lang="en-US" sz="2400" i="1" dirty="0" smtClean="0">
                <a:solidFill>
                  <a:srgbClr val="FFCC00"/>
                </a:solidFill>
              </a:rPr>
              <a:t/>
            </a:r>
            <a:br>
              <a:rPr lang="en-US" sz="2400" i="1" dirty="0" smtClean="0">
                <a:solidFill>
                  <a:srgbClr val="FFCC00"/>
                </a:solidFill>
              </a:rPr>
            </a:br>
            <a:r>
              <a:rPr lang="en-US" sz="2400" i="1" dirty="0" smtClean="0">
                <a:solidFill>
                  <a:srgbClr val="FFCC00"/>
                </a:solidFill>
              </a:rPr>
              <a:t>“Maintaining two parallel sets of accounting standards?”</a:t>
            </a:r>
            <a:br>
              <a:rPr lang="en-US" sz="2400" i="1" dirty="0" smtClean="0">
                <a:solidFill>
                  <a:srgbClr val="FFCC00"/>
                </a:solidFill>
              </a:rPr>
            </a:br>
            <a:r>
              <a:rPr lang="nl-BE" sz="2400" i="1" dirty="0" smtClean="0">
                <a:solidFill>
                  <a:srgbClr val="FFCC00"/>
                </a:solidFill>
              </a:rPr>
              <a:t/>
            </a:r>
            <a:br>
              <a:rPr lang="nl-BE" sz="2400" i="1" dirty="0" smtClean="0">
                <a:solidFill>
                  <a:srgbClr val="FFCC00"/>
                </a:solidFill>
              </a:rPr>
            </a:br>
            <a:r>
              <a:rPr lang="nl-BE" sz="2400" i="1" dirty="0" smtClean="0">
                <a:solidFill>
                  <a:srgbClr val="FFCC00"/>
                </a:solidFill>
              </a:rPr>
              <a:t>Michel De Wolf</a:t>
            </a:r>
            <a:br>
              <a:rPr lang="nl-BE" sz="2400" i="1" dirty="0" smtClean="0">
                <a:solidFill>
                  <a:srgbClr val="FFCC00"/>
                </a:solidFill>
              </a:rPr>
            </a:br>
            <a:r>
              <a:rPr lang="nl-BE" sz="2400" i="1" dirty="0" smtClean="0">
                <a:solidFill>
                  <a:srgbClr val="FFCC00"/>
                </a:solidFill>
              </a:rPr>
              <a:t>IRE/IBR President</a:t>
            </a:r>
            <a:br>
              <a:rPr lang="nl-BE" sz="2400" i="1" dirty="0" smtClean="0">
                <a:solidFill>
                  <a:srgbClr val="FFCC00"/>
                </a:solidFill>
              </a:rPr>
            </a:br>
            <a:r>
              <a:rPr lang="nl-BE" sz="2400" i="1" dirty="0">
                <a:solidFill>
                  <a:srgbClr val="FFCC00"/>
                </a:solidFill>
              </a:rPr>
              <a:t/>
            </a:r>
            <a:br>
              <a:rPr lang="nl-BE" sz="2400" i="1" dirty="0">
                <a:solidFill>
                  <a:srgbClr val="FFCC00"/>
                </a:solidFill>
              </a:rPr>
            </a:br>
            <a:r>
              <a:rPr lang="nl-BE" sz="2400" i="1" dirty="0" smtClean="0">
                <a:solidFill>
                  <a:srgbClr val="FFCC00"/>
                </a:solidFill>
              </a:rPr>
              <a:t>Moscow, 12 December 2012</a:t>
            </a:r>
            <a:endParaRPr lang="nl-BE" sz="2200" i="1" dirty="0">
              <a:solidFill>
                <a:srgbClr val="FFCC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A5EE-F283-E24D-B427-346B7CD08CAB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FAD6-C560-4D03-B562-5925738059C6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060575"/>
            <a:ext cx="8229600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sz="3600" dirty="0" smtClean="0">
                <a:solidFill>
                  <a:srgbClr val="003366"/>
                </a:solidFill>
              </a:rPr>
              <a:t>EU Regulation 1606/2002:</a:t>
            </a:r>
          </a:p>
          <a:p>
            <a:pPr algn="just">
              <a:buFontTx/>
              <a:buChar char="-"/>
            </a:pPr>
            <a:r>
              <a:rPr lang="en-US" sz="3600" dirty="0" smtClean="0">
                <a:solidFill>
                  <a:srgbClr val="003366"/>
                </a:solidFill>
              </a:rPr>
              <a:t>Some must apply IFRS</a:t>
            </a:r>
          </a:p>
          <a:p>
            <a:pPr algn="just">
              <a:buFontTx/>
              <a:buChar char="-"/>
            </a:pPr>
            <a:r>
              <a:rPr lang="en-US" sz="3600" dirty="0" smtClean="0">
                <a:solidFill>
                  <a:srgbClr val="003366"/>
                </a:solidFill>
              </a:rPr>
              <a:t>Some may apply IFRS (option of the Member States)</a:t>
            </a:r>
          </a:p>
          <a:p>
            <a:pPr algn="just">
              <a:buFontTx/>
              <a:buChar char="-"/>
            </a:pPr>
            <a:r>
              <a:rPr lang="en-US" sz="3600" dirty="0" smtClean="0">
                <a:solidFill>
                  <a:srgbClr val="003366"/>
                </a:solidFill>
              </a:rPr>
              <a:t>Some may be disallowed to apply IFRS (option of the Member States)</a:t>
            </a:r>
            <a:endParaRPr lang="en-US" sz="3600" dirty="0">
              <a:solidFill>
                <a:srgbClr val="003366"/>
              </a:solidFill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23850" y="1268413"/>
            <a:ext cx="8208963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nl-BE" sz="2800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386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A329A-BD8C-4D5D-977F-EC9FA6447B4F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68313" y="2060575"/>
            <a:ext cx="8248650" cy="4370388"/>
          </a:xfrm>
        </p:spPr>
        <p:txBody>
          <a:bodyPr>
            <a:normAutofit fontScale="92500" lnSpcReduction="10000"/>
          </a:bodyPr>
          <a:lstStyle/>
          <a:p>
            <a:pPr marL="0" indent="0">
              <a:buFontTx/>
              <a:buNone/>
            </a:pPr>
            <a:r>
              <a:rPr lang="en-US" sz="3600" dirty="0" smtClean="0"/>
              <a:t>Belgian experience:</a:t>
            </a:r>
          </a:p>
          <a:p>
            <a:pPr>
              <a:buFontTx/>
              <a:buChar char="-"/>
            </a:pPr>
            <a:r>
              <a:rPr lang="en-US" sz="3600" dirty="0" smtClean="0"/>
              <a:t>Listed and financial companies MUST for their consolidated accounts</a:t>
            </a:r>
          </a:p>
          <a:p>
            <a:pPr>
              <a:buFontTx/>
              <a:buChar char="-"/>
            </a:pPr>
            <a:r>
              <a:rPr lang="en-US" sz="3600" dirty="0" smtClean="0"/>
              <a:t>Other companies MAY for their consolidated accounts (but choice for ever)</a:t>
            </a:r>
          </a:p>
          <a:p>
            <a:pPr>
              <a:buFontTx/>
              <a:buChar char="-"/>
            </a:pPr>
            <a:r>
              <a:rPr lang="en-US" sz="3600" dirty="0" smtClean="0"/>
              <a:t>Companies MAY NOT for their annual accounts (not consolidated accounts)</a:t>
            </a:r>
            <a:endParaRPr lang="en-US" sz="3600" dirty="0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23850" y="1268413"/>
            <a:ext cx="8208963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nl-BE" sz="2400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508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2F42EE9-B660-4DF6-8DB1-245C8032FA12}" type="slidenum">
              <a:rPr lang="en-US" b="0"/>
              <a:pPr eaLnBrk="1" hangingPunct="1"/>
              <a:t>4</a:t>
            </a:fld>
            <a:endParaRPr lang="en-US" b="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060575"/>
            <a:ext cx="8229600" cy="4525963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3200" dirty="0" smtClean="0">
                <a:solidFill>
                  <a:srgbClr val="003366"/>
                </a:solidFill>
              </a:rPr>
              <a:t>Maintaining a parallel local system has some advantages: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3200" dirty="0" smtClean="0">
                <a:solidFill>
                  <a:srgbClr val="003366"/>
                </a:solidFill>
              </a:rPr>
              <a:t>Better link with the tax basis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3200" dirty="0" smtClean="0">
                <a:solidFill>
                  <a:srgbClr val="003366"/>
                </a:solidFill>
              </a:rPr>
              <a:t>National sovereignty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3200" dirty="0" smtClean="0">
                <a:solidFill>
                  <a:srgbClr val="003366"/>
                </a:solidFill>
              </a:rPr>
              <a:t>Political influence on the IFRS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3200" dirty="0" smtClean="0">
                <a:solidFill>
                  <a:srgbClr val="003366"/>
                </a:solidFill>
              </a:rPr>
              <a:t>Availability of accountants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3200" dirty="0" smtClean="0">
              <a:solidFill>
                <a:srgbClr val="003366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3200" dirty="0" smtClean="0">
                <a:solidFill>
                  <a:srgbClr val="003366"/>
                </a:solidFill>
              </a:rPr>
              <a:t>+  Possible advantages in view of the respective content of the IFRS and the local standards</a:t>
            </a:r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323850" y="1268413"/>
            <a:ext cx="820896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fr-BE" sz="2800" b="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041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867938B-CFD8-4AC3-AE57-5C82E667C64F}" type="slidenum">
              <a:rPr lang="en-US" b="0"/>
              <a:pPr eaLnBrk="1" hangingPunct="1"/>
              <a:t>5</a:t>
            </a:fld>
            <a:endParaRPr lang="en-US" b="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88840"/>
            <a:ext cx="8352606" cy="468052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3200" dirty="0" smtClean="0">
                <a:solidFill>
                  <a:srgbClr val="003366"/>
                </a:solidFill>
              </a:rPr>
              <a:t>Maintaining a parallel local system has some disadvantages: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3200" dirty="0" smtClean="0">
                <a:solidFill>
                  <a:srgbClr val="003366"/>
                </a:solidFill>
              </a:rPr>
              <a:t>Cost for the enterprises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3200" dirty="0" smtClean="0">
                <a:solidFill>
                  <a:srgbClr val="003366"/>
                </a:solidFill>
              </a:rPr>
              <a:t>Gap between SMEs and global players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3200" dirty="0" smtClean="0">
                <a:solidFill>
                  <a:srgbClr val="003366"/>
                </a:solidFill>
              </a:rPr>
              <a:t>Comparability of accounts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3200" dirty="0" smtClean="0">
                <a:solidFill>
                  <a:srgbClr val="003366"/>
                </a:solidFill>
              </a:rPr>
              <a:t>For searchers and teachers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3200" dirty="0" smtClean="0">
                <a:solidFill>
                  <a:srgbClr val="003366"/>
                </a:solidFill>
              </a:rPr>
              <a:t>No available accountants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fr-BE" sz="2000" dirty="0">
              <a:solidFill>
                <a:srgbClr val="003366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fr-BE" sz="2000" dirty="0" smtClean="0">
              <a:solidFill>
                <a:srgbClr val="003366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fr-BE" sz="2000" dirty="0" smtClean="0">
              <a:solidFill>
                <a:srgbClr val="003366"/>
              </a:solidFill>
            </a:endParaRP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323850" y="1268413"/>
            <a:ext cx="820896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BE" sz="2800" b="0" dirty="0">
                <a:solidFill>
                  <a:srgbClr val="FFCC00"/>
                </a:solidFill>
              </a:rPr>
              <a:t>DEROULEMENT D’UN CONTROLE DE QUALITE</a:t>
            </a:r>
          </a:p>
        </p:txBody>
      </p:sp>
    </p:spTree>
    <p:extLst>
      <p:ext uri="{BB962C8B-B14F-4D97-AF65-F5344CB8AC3E}">
        <p14:creationId xmlns:p14="http://schemas.microsoft.com/office/powerpoint/2010/main" xmlns="" val="136140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18895D1-8D0B-47A6-969A-FF8A44E62E6B}" type="slidenum">
              <a:rPr lang="en-US" b="0"/>
              <a:pPr eaLnBrk="1" hangingPunct="1"/>
              <a:t>6</a:t>
            </a:fld>
            <a:endParaRPr lang="en-US" b="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060575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3200" dirty="0" smtClean="0">
                <a:solidFill>
                  <a:srgbClr val="003366"/>
                </a:solidFill>
              </a:rPr>
              <a:t>Conclusion: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3200" dirty="0" smtClean="0">
                <a:solidFill>
                  <a:srgbClr val="003366"/>
                </a:solidFill>
              </a:rPr>
              <a:t>Work in view of ONE system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3200" dirty="0" smtClean="0">
                <a:solidFill>
                  <a:srgbClr val="003366"/>
                </a:solidFill>
              </a:rPr>
              <a:t>But a system that better respects cultural diversity.</a:t>
            </a: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323850" y="1268413"/>
            <a:ext cx="820896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BE" sz="2800" dirty="0">
                <a:solidFill>
                  <a:srgbClr val="FFCC00"/>
                </a:solidFill>
              </a:rPr>
              <a:t>DEROULEMENT D’UN CONTROLE DE QUALITE</a:t>
            </a:r>
          </a:p>
        </p:txBody>
      </p:sp>
    </p:spTree>
    <p:extLst>
      <p:ext uri="{BB962C8B-B14F-4D97-AF65-F5344CB8AC3E}">
        <p14:creationId xmlns:p14="http://schemas.microsoft.com/office/powerpoint/2010/main" xmlns="" val="269086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hlinkClick r:id="rId3"/>
              </a:rPr>
              <a:t>www.ibr-ire.be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5E372-7F5D-3147-996D-E39FAB3AC84C}" type="slidenum">
              <a:rPr lang="fr-FR" smtClean="0"/>
              <a:pPr/>
              <a:t>7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179</Words>
  <Application>Microsoft Office PowerPoint</Application>
  <PresentationFormat>Экран (4:3)</PresentationFormat>
  <Paragraphs>38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Thème Office</vt:lpstr>
      <vt:lpstr>Thème Office</vt:lpstr>
      <vt:lpstr>Thème Office</vt:lpstr>
      <vt:lpstr>Thème Office</vt:lpstr>
      <vt:lpstr>IFRS Roundtable  “Maintaining two parallel sets of accounting standards?”  Michel De Wolf IRE/IBR President  Moscow, 12 December 2012</vt:lpstr>
      <vt:lpstr>Слайд 2</vt:lpstr>
      <vt:lpstr>Слайд 3</vt:lpstr>
      <vt:lpstr>Слайд 4</vt:lpstr>
      <vt:lpstr>Слайд 5</vt:lpstr>
      <vt:lpstr>Слайд 6</vt:lpstr>
      <vt:lpstr>www.ibr-ire.be </vt:lpstr>
    </vt:vector>
  </TitlesOfParts>
  <Company>TEST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TEST</dc:creator>
  <cp:lastModifiedBy>Vasilevskaya</cp:lastModifiedBy>
  <cp:revision>271</cp:revision>
  <cp:lastPrinted>2012-11-06T11:30:33Z</cp:lastPrinted>
  <dcterms:created xsi:type="dcterms:W3CDTF">2010-09-28T10:08:25Z</dcterms:created>
  <dcterms:modified xsi:type="dcterms:W3CDTF">2012-12-19T08:28:15Z</dcterms:modified>
</cp:coreProperties>
</file>